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2"/>
  </p:notesMasterIdLst>
  <p:handoutMasterIdLst>
    <p:handoutMasterId r:id="rId23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77" r:id="rId19"/>
    <p:sldId id="280" r:id="rId20"/>
    <p:sldId id="281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20/06/2019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7461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94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497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95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771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ctr" rtl="0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732FF5-B762-47CF-A667-C95E437C256E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E6314-AE43-4375-B896-FE69FC25EB2C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4EED9F-4196-422B-906D-089B355EADC9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407472-54D5-485E-8ACB-6D04E47D95CF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BD92BC-2103-4E65-8EBE-0491A5767AF5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rtlCol="0" anchor="b"/>
          <a:lstStyle>
            <a:lvl1pPr rtl="0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 rtlCol="0"/>
          <a:lstStyle>
            <a:lvl1pPr marL="0" indent="0" rtl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28A7A1-E52A-4367-BE3E-105C0C9F4921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 rtlCol="0"/>
          <a:lstStyle>
            <a:lvl1pPr rtl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 rtlCol="0"/>
          <a:lstStyle>
            <a:lvl1pPr rtl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400022-95FC-4EF7-AB9A-75228A47813A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rtlCol="0" anchor="b"/>
          <a:lstStyle>
            <a:lvl1pPr marL="0" indent="0" rtl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rtlCol="0" anchor="b"/>
          <a:lstStyle>
            <a:lvl1pPr marL="0" indent="0" rtl="0">
              <a:buNone/>
              <a:defRPr sz="2400"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 rtlCol="0"/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F2822A-2EB1-4A52-B6C8-FC10186557F4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120DF6-1B4A-4B6C-B500-7840816C7764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34D8D-99E7-4CF1-858E-66F4FE6BE361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 rtlCol="0"/>
          <a:lstStyle>
            <a:lvl1pPr rtl="0"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A80894-79EC-4AF8-8247-35BDCB51DA2B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41A792-AA36-4281-8A54-BAAC75B08A9E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DDDD12C-A2E5-4D32-A8D5-4FBA4A9916EE}" type="datetime1">
              <a:rPr lang="es-ES" noProof="0" smtClean="0"/>
              <a:t>20/06/2019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mibarimposible.wordpress.com/2009/07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jeresdeempresa.com/el-arte-de-preguntar-para-obtener-un-si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Diligencias Oficina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Proyecto fin de curso - 2º </a:t>
            </a:r>
            <a:r>
              <a:rPr lang="es-ES" dirty="0" err="1"/>
              <a:t>Dam</a:t>
            </a:r>
            <a:r>
              <a:rPr lang="es-ES" dirty="0"/>
              <a:t>-Semipresencial.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0D2F81-732D-419F-99AA-3F2D2CA65605}"/>
              </a:ext>
            </a:extLst>
          </p:cNvPr>
          <p:cNvSpPr txBox="1"/>
          <p:nvPr/>
        </p:nvSpPr>
        <p:spPr>
          <a:xfrm>
            <a:off x="9780104" y="6315525"/>
            <a:ext cx="1847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A5E580-CE7D-4BDB-B262-5CBDEE6C90E3}"/>
              </a:ext>
            </a:extLst>
          </p:cNvPr>
          <p:cNvSpPr txBox="1"/>
          <p:nvPr/>
        </p:nvSpPr>
        <p:spPr>
          <a:xfrm>
            <a:off x="7447721" y="6315525"/>
            <a:ext cx="466476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>
                <a:solidFill>
                  <a:srgbClr val="FFC000"/>
                </a:solidFill>
              </a:rPr>
              <a:t>Realizado por Jonatan Fuentes García</a:t>
            </a:r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BC499-D8A1-46F3-A628-726EE485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Ventana Carátula.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84996E-43C7-4CE4-97BE-6CD900D1208D}"/>
              </a:ext>
            </a:extLst>
          </p:cNvPr>
          <p:cNvPicPr/>
          <p:nvPr/>
        </p:nvPicPr>
        <p:blipFill rotWithShape="1">
          <a:blip r:embed="rId2"/>
          <a:srcRect l="1159" r="1"/>
          <a:stretch/>
        </p:blipFill>
        <p:spPr bwMode="auto">
          <a:xfrm>
            <a:off x="862426" y="2420177"/>
            <a:ext cx="5843174" cy="272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7F96B7-7E83-438A-841E-86F38FF2B1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99331" y="1544637"/>
            <a:ext cx="3937138" cy="4948238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F60AB0D-CC06-42CA-8F4B-C580548E9E5C}"/>
              </a:ext>
            </a:extLst>
          </p:cNvPr>
          <p:cNvSpPr/>
          <p:nvPr/>
        </p:nvSpPr>
        <p:spPr>
          <a:xfrm>
            <a:off x="6752500" y="4664764"/>
            <a:ext cx="1099931" cy="477078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9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65152-A389-4587-A669-0C5EEB8D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78795"/>
            <a:ext cx="9029700" cy="895558"/>
          </a:xfrm>
        </p:spPr>
        <p:txBody>
          <a:bodyPr/>
          <a:lstStyle/>
          <a:p>
            <a:pPr algn="ctr"/>
            <a:r>
              <a:rPr lang="es-ES" u="sng" dirty="0"/>
              <a:t>Ventana Denuncia.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7D8D0B-A358-4E2A-BFDD-BAF36216C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5363" y="1160601"/>
            <a:ext cx="7848525" cy="39812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D5C8F2-3C34-4FA8-BBD6-B27A99978CB0}"/>
              </a:ext>
            </a:extLst>
          </p:cNvPr>
          <p:cNvPicPr/>
          <p:nvPr/>
        </p:nvPicPr>
        <p:blipFill rotWithShape="1">
          <a:blip r:embed="rId3"/>
          <a:srcRect l="30568" t="12247" r="34160" b="6149"/>
          <a:stretch/>
        </p:blipFill>
        <p:spPr>
          <a:xfrm>
            <a:off x="770320" y="2184317"/>
            <a:ext cx="2084733" cy="24893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1895FE-9C4D-416F-8F87-CCE9110F6D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56754" y="5227679"/>
            <a:ext cx="1355725" cy="15515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1C91486-A1C0-460C-B88F-36466EEB643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295350" y="5227679"/>
            <a:ext cx="1388110" cy="1551526"/>
          </a:xfrm>
          <a:prstGeom prst="rect">
            <a:avLst/>
          </a:prstGeom>
        </p:spPr>
      </p:pic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033FBFAC-DB8A-424B-99C3-D22E84E46C7C}"/>
              </a:ext>
            </a:extLst>
          </p:cNvPr>
          <p:cNvSpPr/>
          <p:nvPr/>
        </p:nvSpPr>
        <p:spPr>
          <a:xfrm>
            <a:off x="3001260" y="3975652"/>
            <a:ext cx="887895" cy="318052"/>
          </a:xfrm>
          <a:prstGeom prst="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4F1BD1F-25E5-46DB-8D77-27847BD4A22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976416" y="5227679"/>
            <a:ext cx="1456055" cy="155152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7064ED8-FC30-4D0D-8368-82D308F617D2}"/>
              </a:ext>
            </a:extLst>
          </p:cNvPr>
          <p:cNvSpPr txBox="1"/>
          <p:nvPr/>
        </p:nvSpPr>
        <p:spPr>
          <a:xfrm>
            <a:off x="397565" y="5026682"/>
            <a:ext cx="2776318" cy="17543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s-ES" dirty="0">
                <a:solidFill>
                  <a:srgbClr val="FF0000"/>
                </a:solidFill>
              </a:rPr>
              <a:t>Permite al agente de oficinas con solo introducir los datos una vez, realizar un atestado completo al que solo faltaría firmar y sellar.</a:t>
            </a:r>
          </a:p>
        </p:txBody>
      </p:sp>
    </p:spTree>
    <p:extLst>
      <p:ext uri="{BB962C8B-B14F-4D97-AF65-F5344CB8AC3E}">
        <p14:creationId xmlns:p14="http://schemas.microsoft.com/office/powerpoint/2010/main" val="4953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A787F-8F90-4786-AEAC-08431678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587" y="0"/>
            <a:ext cx="9029700" cy="755720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/>
              <a:t>Ventana Infracciones 4/15.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2B7654-B8EB-4C6A-9983-3583CD665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421" y="915987"/>
            <a:ext cx="8332718" cy="50342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14F631-2109-4F06-A9D8-A102E95BC7CC}"/>
              </a:ext>
            </a:extLst>
          </p:cNvPr>
          <p:cNvPicPr/>
          <p:nvPr/>
        </p:nvPicPr>
        <p:blipFill rotWithShape="1">
          <a:blip r:embed="rId3"/>
          <a:srcRect l="34576" t="15141" r="30799"/>
          <a:stretch/>
        </p:blipFill>
        <p:spPr>
          <a:xfrm>
            <a:off x="8978348" y="915987"/>
            <a:ext cx="2425148" cy="2513013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6F34071-187A-44CA-A9C1-102A79869BC3}"/>
              </a:ext>
            </a:extLst>
          </p:cNvPr>
          <p:cNvSpPr/>
          <p:nvPr/>
        </p:nvSpPr>
        <p:spPr>
          <a:xfrm>
            <a:off x="8355496" y="4982818"/>
            <a:ext cx="622852" cy="238539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335F46-B557-4E49-B97E-06D147EAF6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53525" y="4518991"/>
            <a:ext cx="2667414" cy="2187313"/>
          </a:xfrm>
          <a:prstGeom prst="rect">
            <a:avLst/>
          </a:prstGeom>
        </p:spPr>
      </p:pic>
      <p:sp>
        <p:nvSpPr>
          <p:cNvPr id="9" name="Flecha: doblada 8">
            <a:extLst>
              <a:ext uri="{FF2B5EF4-FFF2-40B4-BE49-F238E27FC236}">
                <a16:creationId xmlns:a16="http://schemas.microsoft.com/office/drawing/2014/main" id="{C1E5EDA5-0965-42DC-9C08-D669524C2904}"/>
              </a:ext>
            </a:extLst>
          </p:cNvPr>
          <p:cNvSpPr/>
          <p:nvPr/>
        </p:nvSpPr>
        <p:spPr>
          <a:xfrm rot="16200000" flipV="1">
            <a:off x="9041123" y="2812600"/>
            <a:ext cx="755721" cy="2126976"/>
          </a:xfrm>
          <a:prstGeom prst="bentArrow">
            <a:avLst>
              <a:gd name="adj1" fmla="val 16968"/>
              <a:gd name="adj2" fmla="val 23527"/>
              <a:gd name="adj3" fmla="val 25000"/>
              <a:gd name="adj4" fmla="val 4375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Flecha: hacia la izquierda 9">
            <a:extLst>
              <a:ext uri="{FF2B5EF4-FFF2-40B4-BE49-F238E27FC236}">
                <a16:creationId xmlns:a16="http://schemas.microsoft.com/office/drawing/2014/main" id="{5CA4CC14-C29A-40C0-AA33-81A8E79B41BD}"/>
              </a:ext>
            </a:extLst>
          </p:cNvPr>
          <p:cNvSpPr/>
          <p:nvPr/>
        </p:nvSpPr>
        <p:spPr>
          <a:xfrm rot="1387923">
            <a:off x="2896682" y="3571108"/>
            <a:ext cx="2290922" cy="282918"/>
          </a:xfrm>
          <a:prstGeom prst="lef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079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1B40-84CA-4B28-B645-B3AC7B9E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505" y="132523"/>
            <a:ext cx="9029700" cy="657018"/>
          </a:xfrm>
        </p:spPr>
        <p:txBody>
          <a:bodyPr>
            <a:normAutofit fontScale="90000"/>
          </a:bodyPr>
          <a:lstStyle/>
          <a:p>
            <a:pPr algn="ctr"/>
            <a:r>
              <a:rPr lang="es-ES" u="sng" dirty="0"/>
              <a:t>Tríptico en Inglés.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12AE3E-1036-4563-88EF-33CDCCE2D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9165" y="805069"/>
            <a:ext cx="9591040" cy="59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7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A2CD0-403D-453F-AA0C-DEDD31DE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0" y="365126"/>
            <a:ext cx="9029700" cy="774562"/>
          </a:xfrm>
        </p:spPr>
        <p:txBody>
          <a:bodyPr/>
          <a:lstStyle/>
          <a:p>
            <a:pPr algn="ctr"/>
            <a:r>
              <a:rPr lang="es-ES" u="sng" dirty="0"/>
              <a:t>Video-Tutorial del PFC.</a:t>
            </a:r>
            <a:endParaRPr lang="es-ES" dirty="0"/>
          </a:p>
        </p:txBody>
      </p:sp>
      <p:pic>
        <p:nvPicPr>
          <p:cNvPr id="3" name="TUTORIAL PFC">
            <a:hlinkClick r:id="" action="ppaction://media"/>
            <a:extLst>
              <a:ext uri="{FF2B5EF4-FFF2-40B4-BE49-F238E27FC236}">
                <a16:creationId xmlns:a16="http://schemas.microsoft.com/office/drawing/2014/main" id="{49F842E0-1E75-4550-A317-5B92877EB92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478" y="1417983"/>
            <a:ext cx="10329041" cy="5074892"/>
          </a:xfrm>
        </p:spPr>
      </p:pic>
    </p:spTree>
    <p:extLst>
      <p:ext uri="{BB962C8B-B14F-4D97-AF65-F5344CB8AC3E}">
        <p14:creationId xmlns:p14="http://schemas.microsoft.com/office/powerpoint/2010/main" val="34328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3DE27-5C5D-47D4-A5DA-7AD4BCB1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42823"/>
            <a:ext cx="9029700" cy="832248"/>
          </a:xfrm>
        </p:spPr>
        <p:txBody>
          <a:bodyPr/>
          <a:lstStyle/>
          <a:p>
            <a:pPr algn="ctr"/>
            <a:r>
              <a:rPr lang="es-ES" u="sng" dirty="0"/>
              <a:t>Conclusión.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3637C6-90B7-44A8-A097-1D6DD33E44CF}"/>
              </a:ext>
            </a:extLst>
          </p:cNvPr>
          <p:cNvSpPr txBox="1"/>
          <p:nvPr/>
        </p:nvSpPr>
        <p:spPr>
          <a:xfrm>
            <a:off x="1890919" y="1081951"/>
            <a:ext cx="8410161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just"/>
            <a:r>
              <a:rPr lang="es-E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Realizar este proyecto ha resultado bastante interesante y gratificante para mí, ya que he podido poner a prueba los conocimientos adquiridos en las distintas materias durante estos dos años lectivos, los cuales, han sido bastante intensos requiriendo mucho esfuerzo. </a:t>
            </a:r>
          </a:p>
          <a:p>
            <a:pPr algn="just"/>
            <a:endParaRPr lang="es-ES" sz="2400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sz="24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sin dejar de lado, el constante y duro trabajo por parte de los profesores para con nosotros los alumnos, añadiendo la dificultad de realizarse en la modalidad de semipresencial y encontrándose estos a disposición nuestra en todo momento con sus rápidos e innumerables feedbacks.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A9DFB6-CB12-48E9-B326-E7D528B6FEF1}"/>
              </a:ext>
            </a:extLst>
          </p:cNvPr>
          <p:cNvSpPr txBox="1"/>
          <p:nvPr/>
        </p:nvSpPr>
        <p:spPr>
          <a:xfrm>
            <a:off x="3008243" y="5781898"/>
            <a:ext cx="5698435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s-ES" sz="3200" b="1" u="sng" dirty="0">
                <a:solidFill>
                  <a:srgbClr val="FF0000"/>
                </a:solidFill>
              </a:rPr>
              <a:t>GRACIAS!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DD91FE-772F-46BB-A288-571A8C0A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3439" y="4985416"/>
            <a:ext cx="2237641" cy="15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07BE9-1B6F-4261-B70C-5539D2E6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52" y="338621"/>
            <a:ext cx="9029700" cy="1325563"/>
          </a:xfrm>
        </p:spPr>
        <p:txBody>
          <a:bodyPr/>
          <a:lstStyle/>
          <a:p>
            <a:pPr algn="ctr"/>
            <a:r>
              <a:rPr lang="es-ES" u="sng" dirty="0"/>
              <a:t>¿Alguna pregunta?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A71516-E28A-49FC-9D4A-A6CD576F8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98474" y="1842052"/>
            <a:ext cx="6477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1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61E99-E31F-456B-88D0-0A03FA81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338621"/>
            <a:ext cx="9029700" cy="1325563"/>
          </a:xfrm>
        </p:spPr>
        <p:txBody>
          <a:bodyPr/>
          <a:lstStyle/>
          <a:p>
            <a:pPr algn="ctr"/>
            <a:r>
              <a:rPr lang="es-ES" u="sng" dirty="0"/>
              <a:t>Bibliografía.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3B919-0500-4D5F-965A-40CF6B7E9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9528" y="1664184"/>
            <a:ext cx="9972943" cy="2680114"/>
          </a:xfrm>
        </p:spPr>
        <p:txBody>
          <a:bodyPr/>
          <a:lstStyle/>
          <a:p>
            <a:pPr lvl="0" algn="ctr"/>
            <a:r>
              <a:rPr lang="es-ES" dirty="0"/>
              <a:t>Visual Studio 2.019.</a:t>
            </a:r>
          </a:p>
          <a:p>
            <a:pPr lvl="0" algn="ctr"/>
            <a:r>
              <a:rPr lang="es-ES" dirty="0"/>
              <a:t>Documentación de Visual Studio.</a:t>
            </a:r>
          </a:p>
          <a:p>
            <a:pPr lvl="0" algn="ctr"/>
            <a:r>
              <a:rPr lang="es-ES" dirty="0"/>
              <a:t>Documentación programación C#.</a:t>
            </a:r>
          </a:p>
          <a:p>
            <a:pPr lvl="0" algn="ctr"/>
            <a:r>
              <a:rPr lang="es-ES" dirty="0"/>
              <a:t>Internet.</a:t>
            </a:r>
          </a:p>
          <a:p>
            <a:pPr lvl="0" algn="ctr"/>
            <a:r>
              <a:rPr lang="es-ES" dirty="0"/>
              <a:t>Apoyo y consultas del director de mi PFC.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DE5339-8CC1-47B8-9CFE-569B3546B846}"/>
              </a:ext>
            </a:extLst>
          </p:cNvPr>
          <p:cNvSpPr txBox="1"/>
          <p:nvPr/>
        </p:nvSpPr>
        <p:spPr>
          <a:xfrm>
            <a:off x="2862470" y="4789634"/>
            <a:ext cx="6334539" cy="14465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sz="88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9888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es-ES" u="sng" dirty="0"/>
              <a:t>Es una aplicación realizada mediante: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lvl="0" rtl="0"/>
            <a:r>
              <a:rPr lang="es-ES" u="sng" dirty="0">
                <a:solidFill>
                  <a:srgbClr val="7030A0"/>
                </a:solidFill>
              </a:rPr>
              <a:t>Microsoft Visual Studio.</a:t>
            </a:r>
          </a:p>
          <a:p>
            <a:pPr lvl="1" algn="just" rtl="0"/>
            <a:r>
              <a:rPr lang="es-ES" dirty="0"/>
              <a:t>Es un entrono desarrollado para Windows, Linux y macOS, compatible con múltiples lenguajes de programación y entonos de desarrollo web.</a:t>
            </a:r>
          </a:p>
          <a:p>
            <a:pPr lvl="4" rtl="0"/>
            <a:endParaRPr lang="es-ES" dirty="0"/>
          </a:p>
          <a:p>
            <a:pPr lvl="0"/>
            <a:r>
              <a:rPr lang="es-ES" u="sng" dirty="0">
                <a:solidFill>
                  <a:srgbClr val="7030A0"/>
                </a:solidFill>
              </a:rPr>
              <a:t>Lenguaje de programación C#.</a:t>
            </a:r>
          </a:p>
          <a:p>
            <a:pPr lvl="1" algn="just"/>
            <a:r>
              <a:rPr lang="es-ES" dirty="0"/>
              <a:t>Es un lenguaje de programación orientado a objetos, desarrollado y estandarizado por Microsoft. Su sintaxis deriva de C y C++, es similar a Java e incluye mejoras derivadas de otros lenguajes. </a:t>
            </a:r>
          </a:p>
          <a:p>
            <a:pPr lvl="1"/>
            <a:r>
              <a:rPr lang="es-ES" dirty="0"/>
              <a:t>Ventajas más significantes:</a:t>
            </a:r>
          </a:p>
          <a:p>
            <a:pPr lvl="2"/>
            <a:r>
              <a:rPr lang="es-ES" dirty="0"/>
              <a:t>Sintaxis sencilla.</a:t>
            </a:r>
          </a:p>
          <a:p>
            <a:pPr lvl="2"/>
            <a:r>
              <a:rPr lang="es-ES" dirty="0"/>
              <a:t>Escritura.</a:t>
            </a:r>
          </a:p>
          <a:p>
            <a:pPr lvl="2"/>
            <a:r>
              <a:rPr lang="es-ES" dirty="0"/>
              <a:t>Orientación a componentes.</a:t>
            </a:r>
          </a:p>
          <a:p>
            <a:pPr lvl="2"/>
            <a:r>
              <a:rPr lang="es-ES" dirty="0"/>
              <a:t>Mucho más potente que otros lenguajes de programación.</a:t>
            </a:r>
          </a:p>
          <a:p>
            <a:pPr marL="914400" lvl="2" indent="0">
              <a:buNone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7782AB-C835-4E4D-93AB-D67076C2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75" y="4159250"/>
            <a:ext cx="2333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title="Título y diseño de contenido con gráfico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u="sng" dirty="0"/>
              <a:t>¿Qué se espera de esta aplicación?.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207E3E-B116-48B9-A829-933255508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1825625"/>
            <a:ext cx="9791700" cy="3051175"/>
          </a:xfrm>
        </p:spPr>
        <p:txBody>
          <a:bodyPr/>
          <a:lstStyle/>
          <a:p>
            <a:pPr algn="just"/>
            <a:r>
              <a:rPr lang="es-ES" dirty="0"/>
              <a:t>Agilizar y mejorar de forma considerable el tiempo que un ciudadano tarda en interponer una denuncia.</a:t>
            </a:r>
          </a:p>
          <a:p>
            <a:pPr algn="just"/>
            <a:r>
              <a:rPr lang="es-ES" dirty="0"/>
              <a:t>Proveer a los agentes de oficina o patrullas de una herramienta muy intuitiva y que engloba los diversos actos administrativos de ambos.</a:t>
            </a:r>
          </a:p>
          <a:p>
            <a:pPr algn="just"/>
            <a:r>
              <a:rPr lang="es-ES" dirty="0"/>
              <a:t>Facilitar las consulta de leyes más usadas teniendo acceso directo a las mismas.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93CDB6-2774-438B-97A9-E28E9966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5200219"/>
            <a:ext cx="2972658" cy="12926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269606-9BBD-4B1F-94D9-DBFB655F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304" y="5200787"/>
            <a:ext cx="1292088" cy="1292088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6E32771-E0DF-4C1E-A31C-79454D569442}"/>
              </a:ext>
            </a:extLst>
          </p:cNvPr>
          <p:cNvSpPr/>
          <p:nvPr/>
        </p:nvSpPr>
        <p:spPr>
          <a:xfrm>
            <a:off x="4853251" y="5603661"/>
            <a:ext cx="635560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9AA5123-BB6E-4486-8A11-36C9E97DC4CD}"/>
              </a:ext>
            </a:extLst>
          </p:cNvPr>
          <p:cNvSpPr/>
          <p:nvPr/>
        </p:nvSpPr>
        <p:spPr>
          <a:xfrm>
            <a:off x="8899508" y="5603661"/>
            <a:ext cx="639322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47B8BF5-7B73-4D04-9182-F652CA12C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371" y="5200786"/>
            <a:ext cx="1292089" cy="12920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D5ADD1-0AC6-4F9B-AC0C-A54DFA17E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879" y="5199649"/>
            <a:ext cx="1427921" cy="12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u="sng" dirty="0"/>
              <a:t>Patrullas.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33989B1-ABA0-4A27-BDE4-989BEA71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1" y="1571385"/>
            <a:ext cx="2817277" cy="15203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DB7ABD-4AFC-4DFC-9AAC-B0B85DB9E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94" y="3565542"/>
            <a:ext cx="1510145" cy="1443780"/>
          </a:xfrm>
          <a:prstGeom prst="rect">
            <a:avLst/>
          </a:prstGeom>
        </p:spPr>
      </p:pic>
      <p:sp>
        <p:nvSpPr>
          <p:cNvPr id="16" name="Flecha: doblada 15">
            <a:extLst>
              <a:ext uri="{FF2B5EF4-FFF2-40B4-BE49-F238E27FC236}">
                <a16:creationId xmlns:a16="http://schemas.microsoft.com/office/drawing/2014/main" id="{BD25C135-F24F-4042-8EAB-2356A135893C}"/>
              </a:ext>
            </a:extLst>
          </p:cNvPr>
          <p:cNvSpPr/>
          <p:nvPr/>
        </p:nvSpPr>
        <p:spPr>
          <a:xfrm rot="16200000" flipH="1">
            <a:off x="2692102" y="1488737"/>
            <a:ext cx="1325559" cy="2281884"/>
          </a:xfrm>
          <a:prstGeom prst="bentArrow">
            <a:avLst>
              <a:gd name="adj1" fmla="val 13680"/>
              <a:gd name="adj2" fmla="val 25000"/>
              <a:gd name="adj3" fmla="val 25000"/>
              <a:gd name="adj4" fmla="val 4375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753E22D-D58B-44C7-8DEB-29C54814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613" y="3565542"/>
            <a:ext cx="2092211" cy="1443780"/>
          </a:xfrm>
          <a:prstGeom prst="rect">
            <a:avLst/>
          </a:prstGeom>
        </p:spPr>
      </p:pic>
      <p:sp>
        <p:nvSpPr>
          <p:cNvPr id="19" name="Flecha: doblada 18">
            <a:extLst>
              <a:ext uri="{FF2B5EF4-FFF2-40B4-BE49-F238E27FC236}">
                <a16:creationId xmlns:a16="http://schemas.microsoft.com/office/drawing/2014/main" id="{A67A0CC6-10CF-4997-B00C-B5C65BB164BF}"/>
              </a:ext>
            </a:extLst>
          </p:cNvPr>
          <p:cNvSpPr/>
          <p:nvPr/>
        </p:nvSpPr>
        <p:spPr>
          <a:xfrm flipV="1">
            <a:off x="2403613" y="5438823"/>
            <a:ext cx="2579204" cy="1054051"/>
          </a:xfrm>
          <a:prstGeom prst="bentArrow">
            <a:avLst>
              <a:gd name="adj1" fmla="val 13680"/>
              <a:gd name="adj2" fmla="val 20001"/>
              <a:gd name="adj3" fmla="val 31998"/>
              <a:gd name="adj4" fmla="val 4375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4ED98DA-61D5-4E6F-8752-841F79C90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0" y="5165742"/>
            <a:ext cx="1331378" cy="13313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3857184-760D-43A6-9A58-335500165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051" y="5161496"/>
            <a:ext cx="1331379" cy="1331378"/>
          </a:xfrm>
          <a:prstGeom prst="rect">
            <a:avLst/>
          </a:prstGeom>
        </p:spPr>
      </p:pic>
      <p:sp>
        <p:nvSpPr>
          <p:cNvPr id="24" name="Flecha: doblada 23">
            <a:extLst>
              <a:ext uri="{FF2B5EF4-FFF2-40B4-BE49-F238E27FC236}">
                <a16:creationId xmlns:a16="http://schemas.microsoft.com/office/drawing/2014/main" id="{9434AE84-2FDA-4C1E-95AF-2546086917A8}"/>
              </a:ext>
            </a:extLst>
          </p:cNvPr>
          <p:cNvSpPr/>
          <p:nvPr/>
        </p:nvSpPr>
        <p:spPr>
          <a:xfrm rot="16200000" flipV="1">
            <a:off x="9094200" y="4614274"/>
            <a:ext cx="1331379" cy="2425819"/>
          </a:xfrm>
          <a:prstGeom prst="bentArrow">
            <a:avLst>
              <a:gd name="adj1" fmla="val 12099"/>
              <a:gd name="adj2" fmla="val 20001"/>
              <a:gd name="adj3" fmla="val 31998"/>
              <a:gd name="adj4" fmla="val 4375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75F9B70-3A11-4969-875B-4EA77A7EDF3D}"/>
              </a:ext>
            </a:extLst>
          </p:cNvPr>
          <p:cNvSpPr txBox="1"/>
          <p:nvPr/>
        </p:nvSpPr>
        <p:spPr>
          <a:xfrm>
            <a:off x="9002848" y="3565542"/>
            <a:ext cx="2835965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Más facilidad en base para realizar la infracción, más tiempo en la calle, más seguridad ciudadana.</a:t>
            </a:r>
          </a:p>
        </p:txBody>
      </p:sp>
      <p:sp>
        <p:nvSpPr>
          <p:cNvPr id="26" name="Flecha: doblada 25">
            <a:extLst>
              <a:ext uri="{FF2B5EF4-FFF2-40B4-BE49-F238E27FC236}">
                <a16:creationId xmlns:a16="http://schemas.microsoft.com/office/drawing/2014/main" id="{56A8955A-9563-4BE4-9D8B-3771E6E8F140}"/>
              </a:ext>
            </a:extLst>
          </p:cNvPr>
          <p:cNvSpPr/>
          <p:nvPr/>
        </p:nvSpPr>
        <p:spPr>
          <a:xfrm rot="10800000" flipV="1">
            <a:off x="8546981" y="1772153"/>
            <a:ext cx="2191231" cy="1520305"/>
          </a:xfrm>
          <a:prstGeom prst="bentArrow">
            <a:avLst>
              <a:gd name="adj1" fmla="val 12099"/>
              <a:gd name="adj2" fmla="val 20001"/>
              <a:gd name="adj3" fmla="val 31998"/>
              <a:gd name="adj4" fmla="val 4375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s-ES" u="sng" dirty="0"/>
              <a:t>Distribución de la aplicación.</a:t>
            </a:r>
          </a:p>
        </p:txBody>
      </p:sp>
      <p:sp>
        <p:nvSpPr>
          <p:cNvPr id="10" name="Marcador de posición de contenido 9"/>
          <p:cNvSpPr>
            <a:spLocks noGrp="1"/>
          </p:cNvSpPr>
          <p:nvPr>
            <p:ph sz="half" idx="1"/>
          </p:nvPr>
        </p:nvSpPr>
        <p:spPr>
          <a:xfrm>
            <a:off x="1569699" y="1825625"/>
            <a:ext cx="9482613" cy="4351338"/>
          </a:xfrm>
        </p:spPr>
        <p:txBody>
          <a:bodyPr rtlCol="0"/>
          <a:lstStyle/>
          <a:p>
            <a:pPr algn="ctr"/>
            <a:r>
              <a:rPr lang="es-ES" dirty="0"/>
              <a:t>FFCCSSE.</a:t>
            </a:r>
          </a:p>
          <a:p>
            <a:pPr algn="ctr"/>
            <a:r>
              <a:rPr lang="es-ES" dirty="0"/>
              <a:t>Policías Locales.</a:t>
            </a:r>
          </a:p>
          <a:p>
            <a:pPr algn="ctr"/>
            <a:r>
              <a:rPr lang="es-ES" dirty="0"/>
              <a:t>Policías Autonómicas.</a:t>
            </a:r>
          </a:p>
          <a:p>
            <a:pPr algn="ctr"/>
            <a:r>
              <a:rPr lang="es-ES" dirty="0"/>
              <a:t>Otros países en el ámbito de la seguridad.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 unidades operativas que por su funcionalidad realicen viajes.</a:t>
            </a:r>
          </a:p>
          <a:p>
            <a:endParaRPr lang="es-ES" dirty="0"/>
          </a:p>
          <a:p>
            <a:endParaRPr lang="es-ES" dirty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5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37D07-2931-42CF-AA68-B1C6227A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Descripción y funcionamiento.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29268C-7276-464F-A218-91A61F918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4098" y="1825625"/>
            <a:ext cx="9029701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ES" dirty="0"/>
              <a:t>Consiste en seleccionar de entre los diferentes tipos de diligencias, cuál de ellas va a realizar el agente, solicitarle los datos necesarios al inicio y que automáticamente estos datos se introduzcan en las diligencias ya predefinidas y seleccionadas. Los datos a introducir son datos del Dni, pasaporte, Nie, fechas, horas, tipos de hechos, etc. </a:t>
            </a:r>
          </a:p>
          <a:p>
            <a:pPr marL="0" indent="0" algn="just">
              <a:buNone/>
            </a:pPr>
            <a:r>
              <a:rPr lang="es-ES" dirty="0"/>
              <a:t>Además, tiene diversos enlaces mediante botones para que los agentes puedan consultar directamente las leyes más usadas y su articulado, así como el código penal. Dispone de otros botones para el borrado de datos introducidos en las correspondientes celdas, botones de cierre total de la aplicación y botón de atrás para volver a las pantallas anteriores.</a:t>
            </a:r>
          </a:p>
          <a:p>
            <a:pPr marL="0" indent="0" algn="just">
              <a:buNone/>
            </a:pPr>
            <a:r>
              <a:rPr lang="es-ES" dirty="0"/>
              <a:t>La apertura de los diferentes archivos se realizará en los programas Word o Pdf según el tipo de archivo que se desee abrir.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74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4DE4E-01ED-483C-BD25-E70FB3C5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Ventana de Identificación.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6872E5-B3B4-4B72-A74B-6C0D0FFE9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0554" y="1964096"/>
            <a:ext cx="8070698" cy="42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9681C-B6F9-4895-9983-303C4077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0" y="365126"/>
            <a:ext cx="9029700" cy="1192696"/>
          </a:xfrm>
        </p:spPr>
        <p:txBody>
          <a:bodyPr/>
          <a:lstStyle/>
          <a:p>
            <a:pPr algn="ctr"/>
            <a:r>
              <a:rPr lang="es-ES" u="sng" dirty="0"/>
              <a:t>Ventana Principal.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D39F6D-2AEB-4033-8737-4F65733B4D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693" y="1440030"/>
            <a:ext cx="7763385" cy="4951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3AF543-7FA2-4B4A-A6AD-CAF7479B48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10308" y="2107096"/>
            <a:ext cx="2864857" cy="3776868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7598D82A-D1A7-44C4-ABA2-4A9222F6B036}"/>
              </a:ext>
            </a:extLst>
          </p:cNvPr>
          <p:cNvSpPr/>
          <p:nvPr/>
        </p:nvSpPr>
        <p:spPr>
          <a:xfrm>
            <a:off x="7818782" y="3094382"/>
            <a:ext cx="781879" cy="437321"/>
          </a:xfrm>
          <a:prstGeom prst="rightArrow">
            <a:avLst>
              <a:gd name="adj1" fmla="val 37879"/>
              <a:gd name="adj2" fmla="val 5000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02726CE5-85EB-4A43-9810-D5063203C988}"/>
              </a:ext>
            </a:extLst>
          </p:cNvPr>
          <p:cNvSpPr/>
          <p:nvPr/>
        </p:nvSpPr>
        <p:spPr>
          <a:xfrm>
            <a:off x="7818782" y="4169286"/>
            <a:ext cx="781879" cy="437321"/>
          </a:xfrm>
          <a:prstGeom prst="rightArrow">
            <a:avLst>
              <a:gd name="adj1" fmla="val 37879"/>
              <a:gd name="adj2" fmla="val 5000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71F9EA3-E733-465F-BCE7-14D246D9F2B9}"/>
              </a:ext>
            </a:extLst>
          </p:cNvPr>
          <p:cNvSpPr/>
          <p:nvPr/>
        </p:nvSpPr>
        <p:spPr>
          <a:xfrm>
            <a:off x="7825407" y="5199309"/>
            <a:ext cx="781879" cy="437321"/>
          </a:xfrm>
          <a:prstGeom prst="rightArrow">
            <a:avLst>
              <a:gd name="adj1" fmla="val 37879"/>
              <a:gd name="adj2" fmla="val 50000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64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82180-5415-4BAA-A768-B88619BD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u="sng" dirty="0"/>
              <a:t>Ventana Extravío.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1E0E2D-48CD-4AA1-9336-B81A79B0446E}"/>
              </a:ext>
            </a:extLst>
          </p:cNvPr>
          <p:cNvPicPr/>
          <p:nvPr/>
        </p:nvPicPr>
        <p:blipFill rotWithShape="1">
          <a:blip r:embed="rId2"/>
          <a:srcRect l="660"/>
          <a:stretch/>
        </p:blipFill>
        <p:spPr bwMode="auto">
          <a:xfrm>
            <a:off x="687457" y="1690688"/>
            <a:ext cx="7353300" cy="4301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B9366E-2A3C-465C-BAF2-595E30FF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9" y="1690688"/>
            <a:ext cx="3283519" cy="4301987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30A0983-5BF1-4403-AFF7-BFA20D92C4B9}"/>
              </a:ext>
            </a:extLst>
          </p:cNvPr>
          <p:cNvSpPr/>
          <p:nvPr/>
        </p:nvSpPr>
        <p:spPr>
          <a:xfrm>
            <a:off x="7915349" y="2193898"/>
            <a:ext cx="950355" cy="350519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164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lantilla de diseño de patrón de nub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666287_TF03460508" id="{61E8D0DE-AFA3-4200-999B-E7702F3CEEFA}" vid="{B6FDA163-DB55-4B5E-9E1D-9176F2B2958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40262f94-9f35-4ac3-9a90-690165a166b7"/>
    <ds:schemaRef ds:uri="a4f35948-e619-41b3-aa29-22878b09cfd2"/>
  </ds:schemaRefs>
</ds:datastoreItem>
</file>

<file path=customXml/itemProps2.xml><?xml version="1.0" encoding="utf-8"?>
<ds:datastoreItem xmlns:ds="http://schemas.openxmlformats.org/officeDocument/2006/customXml" ds:itemID="{6253D857-4181-4777-8893-6E45A690F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de patrón de nube</Template>
  <TotalTime>167</TotalTime>
  <Words>562</Words>
  <Application>Microsoft Office PowerPoint</Application>
  <PresentationFormat>Panorámica</PresentationFormat>
  <Paragraphs>60</Paragraphs>
  <Slides>17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</vt:lpstr>
      <vt:lpstr>Plantilla de diseño de patrón de nube</vt:lpstr>
      <vt:lpstr>Diligencias Oficina</vt:lpstr>
      <vt:lpstr>Es una aplicación realizada mediante:</vt:lpstr>
      <vt:lpstr>¿Qué se espera de esta aplicación?.</vt:lpstr>
      <vt:lpstr>Patrullas.</vt:lpstr>
      <vt:lpstr>Distribución de la aplicación.</vt:lpstr>
      <vt:lpstr>Descripción y funcionamiento.</vt:lpstr>
      <vt:lpstr>Ventana de Identificación.</vt:lpstr>
      <vt:lpstr>Ventana Principal.</vt:lpstr>
      <vt:lpstr>Ventana Extravío.</vt:lpstr>
      <vt:lpstr>Ventana Carátula.</vt:lpstr>
      <vt:lpstr>Ventana Denuncia.</vt:lpstr>
      <vt:lpstr>Ventana Infracciones 4/15.</vt:lpstr>
      <vt:lpstr>Tríptico en Inglés.</vt:lpstr>
      <vt:lpstr>Video-Tutorial del PFC.</vt:lpstr>
      <vt:lpstr>Conclusión.</vt:lpstr>
      <vt:lpstr>¿Alguna pregunta?</vt:lpstr>
      <vt:lpstr>Bibliografía.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Diligencias Oficina</dc:title>
  <dc:creator>Pandorinos</dc:creator>
  <cp:lastModifiedBy>Pandorinos</cp:lastModifiedBy>
  <cp:revision>41</cp:revision>
  <dcterms:created xsi:type="dcterms:W3CDTF">2019-06-19T03:24:50Z</dcterms:created>
  <dcterms:modified xsi:type="dcterms:W3CDTF">2019-06-20T05:48:11Z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